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59" r:id="rId6"/>
    <p:sldId id="261" r:id="rId7"/>
    <p:sldId id="262" r:id="rId8"/>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p:scale>
          <a:sx n="125" d="100"/>
          <a:sy n="125" d="100"/>
        </p:scale>
        <p:origin x="-84" y="-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0067215-CFFB-4E33-AF16-63547026CE6B}"/>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7593BF25-4889-4630-8C9C-E8416EABB0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2EDF39B3-1070-4519-B517-5ABB7EE95E9E}"/>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5" name="頁尾版面配置區 4">
            <a:extLst>
              <a:ext uri="{FF2B5EF4-FFF2-40B4-BE49-F238E27FC236}">
                <a16:creationId xmlns:a16="http://schemas.microsoft.com/office/drawing/2014/main" id="{3CCA9773-0BFF-412B-A1DB-7A7D84C91F9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21FBA24B-8EB2-496A-B0CB-2CE913890417}"/>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615619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7379DF3-2FD0-421E-A97C-F29138086D0F}"/>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92B3A239-CD06-44F8-ABB0-70EA35097771}"/>
              </a:ext>
            </a:extLst>
          </p:cNvPr>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BD95A45B-6B5A-4E38-B4E5-8B85FBD9A5CE}"/>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5" name="頁尾版面配置區 4">
            <a:extLst>
              <a:ext uri="{FF2B5EF4-FFF2-40B4-BE49-F238E27FC236}">
                <a16:creationId xmlns:a16="http://schemas.microsoft.com/office/drawing/2014/main" id="{37832F81-C16E-4C33-A098-BEAB35F3A02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117DB137-E794-4CED-9CF9-1B8A9471813C}"/>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3052168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04EDC22C-5BA0-4A11-BEA8-490ABA9FBC0E}"/>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CEF07A47-F56C-4BC3-B005-4A6205649808}"/>
              </a:ext>
            </a:extLst>
          </p:cNvPr>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FA32DD6-F4BE-4A97-83CC-7318853299BE}"/>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5" name="頁尾版面配置區 4">
            <a:extLst>
              <a:ext uri="{FF2B5EF4-FFF2-40B4-BE49-F238E27FC236}">
                <a16:creationId xmlns:a16="http://schemas.microsoft.com/office/drawing/2014/main" id="{930C40A8-7B06-4351-BF57-F88E330906DF}"/>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6A2FB31-0D42-44D2-B7B6-CE51EA23BB61}"/>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686735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8233D43-7CE5-40F0-9D3C-AE415FF82B0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F35124B7-0FD1-4AC8-930B-4EEAF24CF0DB}"/>
              </a:ext>
            </a:extLst>
          </p:cNvPr>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7C2E2240-679B-4E22-8FAD-6D2F4672BE99}"/>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5" name="頁尾版面配置區 4">
            <a:extLst>
              <a:ext uri="{FF2B5EF4-FFF2-40B4-BE49-F238E27FC236}">
                <a16:creationId xmlns:a16="http://schemas.microsoft.com/office/drawing/2014/main" id="{B6C07BBC-3613-4218-AD96-07392C50D25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6C37BF4-0408-47AA-BA9B-B6914AAE305E}"/>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8128722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039F3C7-D116-4A49-951B-6F767A55A829}"/>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08CE417D-7BB1-409D-B617-6AA16A5708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a:extLst>
              <a:ext uri="{FF2B5EF4-FFF2-40B4-BE49-F238E27FC236}">
                <a16:creationId xmlns:a16="http://schemas.microsoft.com/office/drawing/2014/main" id="{68D7CB30-94F0-41A7-9A41-C7D6077982D6}"/>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5" name="頁尾版面配置區 4">
            <a:extLst>
              <a:ext uri="{FF2B5EF4-FFF2-40B4-BE49-F238E27FC236}">
                <a16:creationId xmlns:a16="http://schemas.microsoft.com/office/drawing/2014/main" id="{1447C6F3-A36C-4146-BC3D-7B59D0B06DB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768B937-735E-4D7B-B943-4CBE97050DCE}"/>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11061263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024DA2E-4817-4EED-9092-2ECC57CCFDD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1EB1E257-BFFD-4F37-863E-65A65C366AF5}"/>
              </a:ext>
            </a:extLst>
          </p:cNvPr>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8F767506-6AF5-4532-86AF-519AA40C4125}"/>
              </a:ext>
            </a:extLst>
          </p:cNvPr>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7A041C93-25D3-46EA-901C-00612CD3ACB3}"/>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6" name="頁尾版面配置區 5">
            <a:extLst>
              <a:ext uri="{FF2B5EF4-FFF2-40B4-BE49-F238E27FC236}">
                <a16:creationId xmlns:a16="http://schemas.microsoft.com/office/drawing/2014/main" id="{00C29435-D775-4871-939A-B8A9F5DB6A0E}"/>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7941E94B-515C-491F-8694-7F7034BE27D7}"/>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70691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04FD531-59FB-42DB-9A48-897FA52C8009}"/>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4B43C68D-0DAF-4A99-A7EA-F91C823ABB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a:extLst>
              <a:ext uri="{FF2B5EF4-FFF2-40B4-BE49-F238E27FC236}">
                <a16:creationId xmlns:a16="http://schemas.microsoft.com/office/drawing/2014/main" id="{EF2E660F-1FD1-406C-BFEC-6A3B644740FC}"/>
              </a:ext>
            </a:extLst>
          </p:cNvPr>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6E926A1D-8276-42BC-9680-EAC3136487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a:extLst>
              <a:ext uri="{FF2B5EF4-FFF2-40B4-BE49-F238E27FC236}">
                <a16:creationId xmlns:a16="http://schemas.microsoft.com/office/drawing/2014/main" id="{C4E9F281-F47A-44B6-B164-B733D93E8BE7}"/>
              </a:ext>
            </a:extLst>
          </p:cNvPr>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7B7CC956-9545-4BA4-BDB9-68C62131E05B}"/>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8" name="頁尾版面配置區 7">
            <a:extLst>
              <a:ext uri="{FF2B5EF4-FFF2-40B4-BE49-F238E27FC236}">
                <a16:creationId xmlns:a16="http://schemas.microsoft.com/office/drawing/2014/main" id="{58E8DA4A-64C7-45D7-BCB1-82300FEDA798}"/>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E52D8BDD-20BD-4D94-A983-9CEFE3F03772}"/>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24253818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5F82116-32B7-47C5-9DE4-3AD54667D5AC}"/>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0FE5F73C-7163-4E94-B4C6-68FAFA256D0C}"/>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4" name="頁尾版面配置區 3">
            <a:extLst>
              <a:ext uri="{FF2B5EF4-FFF2-40B4-BE49-F238E27FC236}">
                <a16:creationId xmlns:a16="http://schemas.microsoft.com/office/drawing/2014/main" id="{D3D40394-55CC-435E-8580-8A85C11B5570}"/>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F8F334D1-0F01-4666-B343-A7BE98B4D6CA}"/>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824261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6C086D2F-2D66-4EC5-8C47-FAF902C0D1DE}"/>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3" name="頁尾版面配置區 2">
            <a:extLst>
              <a:ext uri="{FF2B5EF4-FFF2-40B4-BE49-F238E27FC236}">
                <a16:creationId xmlns:a16="http://schemas.microsoft.com/office/drawing/2014/main" id="{22903EAD-0D20-4685-B84E-4956E7B1F42A}"/>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D1524957-09F4-4077-9210-6B497CD8390F}"/>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2654590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ED6C715-1927-4010-80FB-4A03F8D32D3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07E828BF-2585-43BA-BD3F-CC01BEEF98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76C340EF-A71C-44C9-B2D2-7B7B6D5EDA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F264C972-C5F7-40EB-8CD9-F26310475096}"/>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6" name="頁尾版面配置區 5">
            <a:extLst>
              <a:ext uri="{FF2B5EF4-FFF2-40B4-BE49-F238E27FC236}">
                <a16:creationId xmlns:a16="http://schemas.microsoft.com/office/drawing/2014/main" id="{EE90F09E-41F6-4F01-9371-7388AF31D0F6}"/>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52237A7B-474A-447F-86A2-10927901B021}"/>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1268811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5057F7-D2D3-4DD8-860E-52CE1040EB2F}"/>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0982DE31-034E-4E6B-989D-6AE98F0136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26BA60B2-AFF7-42FC-9A27-2391D7B2CD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A96EFE29-738F-4098-AD73-2A5A6970CC83}"/>
              </a:ext>
            </a:extLst>
          </p:cNvPr>
          <p:cNvSpPr>
            <a:spLocks noGrp="1"/>
          </p:cNvSpPr>
          <p:nvPr>
            <p:ph type="dt" sz="half" idx="10"/>
          </p:nvPr>
        </p:nvSpPr>
        <p:spPr/>
        <p:txBody>
          <a:bodyPr/>
          <a:lstStyle/>
          <a:p>
            <a:fld id="{C9DD953D-E04C-4ACE-B539-C68F8550DA66}" type="datetimeFigureOut">
              <a:rPr lang="zh-TW" altLang="en-US" smtClean="0"/>
              <a:t>2023/6/25</a:t>
            </a:fld>
            <a:endParaRPr lang="zh-TW" altLang="en-US"/>
          </a:p>
        </p:txBody>
      </p:sp>
      <p:sp>
        <p:nvSpPr>
          <p:cNvPr id="6" name="頁尾版面配置區 5">
            <a:extLst>
              <a:ext uri="{FF2B5EF4-FFF2-40B4-BE49-F238E27FC236}">
                <a16:creationId xmlns:a16="http://schemas.microsoft.com/office/drawing/2014/main" id="{A71599A7-32FC-48F0-B2EC-F922BD4B4E71}"/>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53576A5D-8043-4A8B-B1E3-E4C76AE6990C}"/>
              </a:ext>
            </a:extLst>
          </p:cNvPr>
          <p:cNvSpPr>
            <a:spLocks noGrp="1"/>
          </p:cNvSpPr>
          <p:nvPr>
            <p:ph type="sldNum" sz="quarter" idx="12"/>
          </p:nvPr>
        </p:nvSpPr>
        <p:spPr/>
        <p:txBody>
          <a:body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4100390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DC560A49-9BF8-432E-8A79-AA2392513A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F3BD76F5-BE93-4535-8E21-20CC1F5A7C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756869F-D0C6-4D31-9A23-771DBEEA5E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DD953D-E04C-4ACE-B539-C68F8550DA66}" type="datetimeFigureOut">
              <a:rPr lang="zh-TW" altLang="en-US" smtClean="0"/>
              <a:t>2023/6/25</a:t>
            </a:fld>
            <a:endParaRPr lang="zh-TW" altLang="en-US"/>
          </a:p>
        </p:txBody>
      </p:sp>
      <p:sp>
        <p:nvSpPr>
          <p:cNvPr id="5" name="頁尾版面配置區 4">
            <a:extLst>
              <a:ext uri="{FF2B5EF4-FFF2-40B4-BE49-F238E27FC236}">
                <a16:creationId xmlns:a16="http://schemas.microsoft.com/office/drawing/2014/main" id="{011218AD-9480-45D3-B512-B560DF0FE0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0E29F7A1-DA87-4A29-90F7-12985C4A37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8B6CB1-AD3E-4888-A355-8E13858561A7}" type="slidenum">
              <a:rPr lang="zh-TW" altLang="en-US" smtClean="0"/>
              <a:t>‹#›</a:t>
            </a:fld>
            <a:endParaRPr lang="zh-TW" altLang="en-US"/>
          </a:p>
        </p:txBody>
      </p:sp>
    </p:spTree>
    <p:extLst>
      <p:ext uri="{BB962C8B-B14F-4D97-AF65-F5344CB8AC3E}">
        <p14:creationId xmlns:p14="http://schemas.microsoft.com/office/powerpoint/2010/main" val="33234957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BE5E6F-B01C-4B48-86A2-DBFFED573D87}"/>
              </a:ext>
            </a:extLst>
          </p:cNvPr>
          <p:cNvSpPr>
            <a:spLocks noGrp="1"/>
          </p:cNvSpPr>
          <p:nvPr>
            <p:ph type="ctrTitle"/>
          </p:nvPr>
        </p:nvSpPr>
        <p:spPr/>
        <p:txBody>
          <a:bodyPr/>
          <a:lstStyle/>
          <a:p>
            <a:r>
              <a:rPr lang="zh-TW" altLang="en-US" dirty="0"/>
              <a:t>美債</a:t>
            </a:r>
            <a:r>
              <a:rPr lang="en-US" altLang="zh-TW" dirty="0"/>
              <a:t>ETF</a:t>
            </a:r>
            <a:r>
              <a:rPr lang="zh-TW" altLang="en-US" dirty="0"/>
              <a:t>套利</a:t>
            </a:r>
          </a:p>
        </p:txBody>
      </p:sp>
    </p:spTree>
    <p:extLst>
      <p:ext uri="{BB962C8B-B14F-4D97-AF65-F5344CB8AC3E}">
        <p14:creationId xmlns:p14="http://schemas.microsoft.com/office/powerpoint/2010/main" val="1223953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0ADD782F-85C8-48EE-A02D-53F5248467D2}"/>
              </a:ext>
            </a:extLst>
          </p:cNvPr>
          <p:cNvSpPr txBox="1"/>
          <p:nvPr/>
        </p:nvSpPr>
        <p:spPr>
          <a:xfrm>
            <a:off x="389614" y="214685"/>
            <a:ext cx="1441420" cy="646331"/>
          </a:xfrm>
          <a:prstGeom prst="rect">
            <a:avLst/>
          </a:prstGeom>
          <a:noFill/>
        </p:spPr>
        <p:txBody>
          <a:bodyPr wrap="none" rtlCol="0">
            <a:spAutoFit/>
          </a:bodyPr>
          <a:lstStyle/>
          <a:p>
            <a:r>
              <a:rPr lang="zh-TW" altLang="en-US" dirty="0"/>
              <a:t>元大</a:t>
            </a:r>
            <a:r>
              <a:rPr lang="en-US" altLang="zh-TW" dirty="0"/>
              <a:t>20</a:t>
            </a:r>
            <a:r>
              <a:rPr lang="zh-TW" altLang="en-US" dirty="0"/>
              <a:t>年</a:t>
            </a:r>
            <a:r>
              <a:rPr lang="en-US" altLang="zh-TW" dirty="0"/>
              <a:t>ETF</a:t>
            </a:r>
          </a:p>
          <a:p>
            <a:r>
              <a:rPr lang="zh-TW" altLang="en-US" dirty="0"/>
              <a:t>持股比重 </a:t>
            </a:r>
            <a:r>
              <a:rPr lang="en-US" altLang="zh-TW" dirty="0"/>
              <a:t>:</a:t>
            </a:r>
            <a:endParaRPr lang="zh-TW" altLang="en-US" dirty="0"/>
          </a:p>
        </p:txBody>
      </p:sp>
      <p:pic>
        <p:nvPicPr>
          <p:cNvPr id="7" name="圖片 6">
            <a:extLst>
              <a:ext uri="{FF2B5EF4-FFF2-40B4-BE49-F238E27FC236}">
                <a16:creationId xmlns:a16="http://schemas.microsoft.com/office/drawing/2014/main" id="{677FACD8-B52D-4BB1-990C-EA476F308904}"/>
              </a:ext>
            </a:extLst>
          </p:cNvPr>
          <p:cNvPicPr>
            <a:picLocks noChangeAspect="1"/>
          </p:cNvPicPr>
          <p:nvPr/>
        </p:nvPicPr>
        <p:blipFill rotWithShape="1">
          <a:blip r:embed="rId2"/>
          <a:srcRect l="8222" t="9131" r="65260" b="3913"/>
          <a:stretch/>
        </p:blipFill>
        <p:spPr>
          <a:xfrm>
            <a:off x="500932" y="1280160"/>
            <a:ext cx="4836580" cy="4460682"/>
          </a:xfrm>
          <a:prstGeom prst="rect">
            <a:avLst/>
          </a:prstGeom>
        </p:spPr>
      </p:pic>
      <p:sp>
        <p:nvSpPr>
          <p:cNvPr id="9" name="文字方塊 8">
            <a:extLst>
              <a:ext uri="{FF2B5EF4-FFF2-40B4-BE49-F238E27FC236}">
                <a16:creationId xmlns:a16="http://schemas.microsoft.com/office/drawing/2014/main" id="{1125CC14-5347-4B6E-BC2B-C273689967C1}"/>
              </a:ext>
            </a:extLst>
          </p:cNvPr>
          <p:cNvSpPr txBox="1"/>
          <p:nvPr/>
        </p:nvSpPr>
        <p:spPr>
          <a:xfrm>
            <a:off x="5853486" y="255767"/>
            <a:ext cx="1441420" cy="646331"/>
          </a:xfrm>
          <a:prstGeom prst="rect">
            <a:avLst/>
          </a:prstGeom>
          <a:noFill/>
        </p:spPr>
        <p:txBody>
          <a:bodyPr wrap="none" rtlCol="0">
            <a:spAutoFit/>
          </a:bodyPr>
          <a:lstStyle/>
          <a:p>
            <a:r>
              <a:rPr lang="zh-TW" altLang="en-US" dirty="0"/>
              <a:t>國泰</a:t>
            </a:r>
            <a:r>
              <a:rPr lang="en-US" altLang="zh-TW" dirty="0"/>
              <a:t>20</a:t>
            </a:r>
            <a:r>
              <a:rPr lang="zh-TW" altLang="en-US" dirty="0"/>
              <a:t>年</a:t>
            </a:r>
            <a:r>
              <a:rPr lang="en-US" altLang="zh-TW" dirty="0"/>
              <a:t>ETF</a:t>
            </a:r>
          </a:p>
          <a:p>
            <a:r>
              <a:rPr lang="zh-TW" altLang="en-US" dirty="0"/>
              <a:t>持股比重 </a:t>
            </a:r>
            <a:r>
              <a:rPr lang="en-US" altLang="zh-TW" dirty="0"/>
              <a:t>:</a:t>
            </a:r>
            <a:endParaRPr lang="zh-TW" altLang="en-US" dirty="0"/>
          </a:p>
        </p:txBody>
      </p:sp>
      <p:pic>
        <p:nvPicPr>
          <p:cNvPr id="10" name="圖片 9">
            <a:extLst>
              <a:ext uri="{FF2B5EF4-FFF2-40B4-BE49-F238E27FC236}">
                <a16:creationId xmlns:a16="http://schemas.microsoft.com/office/drawing/2014/main" id="{1B0C31EF-3422-40D4-9E27-EEB047A55C2F}"/>
              </a:ext>
            </a:extLst>
          </p:cNvPr>
          <p:cNvPicPr>
            <a:picLocks noChangeAspect="1"/>
          </p:cNvPicPr>
          <p:nvPr/>
        </p:nvPicPr>
        <p:blipFill rotWithShape="1">
          <a:blip r:embed="rId3"/>
          <a:srcRect l="9909" t="9131" r="69844" b="4841"/>
          <a:stretch/>
        </p:blipFill>
        <p:spPr>
          <a:xfrm>
            <a:off x="7251589" y="858739"/>
            <a:ext cx="4591130" cy="5486402"/>
          </a:xfrm>
          <a:prstGeom prst="rect">
            <a:avLst/>
          </a:prstGeom>
        </p:spPr>
      </p:pic>
      <p:sp>
        <p:nvSpPr>
          <p:cNvPr id="12" name="矩形 11">
            <a:extLst>
              <a:ext uri="{FF2B5EF4-FFF2-40B4-BE49-F238E27FC236}">
                <a16:creationId xmlns:a16="http://schemas.microsoft.com/office/drawing/2014/main" id="{E2F97B3B-23D9-47CD-B43D-69DD06A8C2A1}"/>
              </a:ext>
            </a:extLst>
          </p:cNvPr>
          <p:cNvSpPr/>
          <p:nvPr/>
        </p:nvSpPr>
        <p:spPr>
          <a:xfrm>
            <a:off x="198783" y="2011680"/>
            <a:ext cx="5494351" cy="267959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矩形 12">
            <a:extLst>
              <a:ext uri="{FF2B5EF4-FFF2-40B4-BE49-F238E27FC236}">
                <a16:creationId xmlns:a16="http://schemas.microsoft.com/office/drawing/2014/main" id="{413CB6AF-CBC4-4FDD-ADB3-26720E9CA39B}"/>
              </a:ext>
            </a:extLst>
          </p:cNvPr>
          <p:cNvSpPr/>
          <p:nvPr/>
        </p:nvSpPr>
        <p:spPr>
          <a:xfrm>
            <a:off x="7203882" y="1440511"/>
            <a:ext cx="4047214" cy="44514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925068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A0BCC6-1F98-40EA-85B3-84AEF0B8711B}"/>
              </a:ext>
            </a:extLst>
          </p:cNvPr>
          <p:cNvSpPr>
            <a:spLocks noGrp="1"/>
          </p:cNvSpPr>
          <p:nvPr>
            <p:ph type="title"/>
          </p:nvPr>
        </p:nvSpPr>
        <p:spPr>
          <a:xfrm>
            <a:off x="703028" y="357174"/>
            <a:ext cx="7741257" cy="978645"/>
          </a:xfrm>
        </p:spPr>
        <p:txBody>
          <a:bodyPr/>
          <a:lstStyle/>
          <a:p>
            <a:r>
              <a:rPr lang="zh-TW" altLang="en-US" dirty="0"/>
              <a:t>台股交易成本規則</a:t>
            </a:r>
          </a:p>
        </p:txBody>
      </p:sp>
      <p:sp>
        <p:nvSpPr>
          <p:cNvPr id="4" name="文字方塊 3">
            <a:extLst>
              <a:ext uri="{FF2B5EF4-FFF2-40B4-BE49-F238E27FC236}">
                <a16:creationId xmlns:a16="http://schemas.microsoft.com/office/drawing/2014/main" id="{4A34A0AB-7227-4937-92B0-B2815185342E}"/>
              </a:ext>
            </a:extLst>
          </p:cNvPr>
          <p:cNvSpPr txBox="1"/>
          <p:nvPr/>
        </p:nvSpPr>
        <p:spPr>
          <a:xfrm>
            <a:off x="882595" y="1661823"/>
            <a:ext cx="5499155" cy="3293209"/>
          </a:xfrm>
          <a:prstGeom prst="rect">
            <a:avLst/>
          </a:prstGeom>
          <a:noFill/>
        </p:spPr>
        <p:txBody>
          <a:bodyPr wrap="square" rtlCol="0">
            <a:spAutoFit/>
          </a:bodyPr>
          <a:lstStyle/>
          <a:p>
            <a:pPr marL="285750" indent="-285750">
              <a:buFont typeface="Arial" panose="020B0604020202020204" pitchFamily="34" charset="0"/>
              <a:buChar char="•"/>
            </a:pPr>
            <a:r>
              <a:rPr lang="en-US" altLang="zh-TW" dirty="0"/>
              <a:t>ETF</a:t>
            </a:r>
            <a:r>
              <a:rPr lang="zh-TW" altLang="en-US" dirty="0"/>
              <a:t>買入 </a:t>
            </a:r>
            <a:r>
              <a:rPr lang="en-US" altLang="zh-TW" dirty="0"/>
              <a:t>:</a:t>
            </a:r>
          </a:p>
          <a:p>
            <a:pPr lvl="1"/>
            <a:r>
              <a:rPr lang="en-US" altLang="zh-TW" dirty="0"/>
              <a:t>ETF</a:t>
            </a:r>
            <a:r>
              <a:rPr lang="zh-TW" altLang="en-US" dirty="0"/>
              <a:t>手續費 </a:t>
            </a:r>
            <a:r>
              <a:rPr lang="en-US" altLang="zh-TW" dirty="0"/>
              <a:t>:</a:t>
            </a:r>
            <a:r>
              <a:rPr lang="zh-TW" altLang="en-US" dirty="0"/>
              <a:t> </a:t>
            </a:r>
            <a:r>
              <a:rPr lang="en-US" altLang="zh-TW" dirty="0"/>
              <a:t>0.1425%	(</a:t>
            </a:r>
            <a:r>
              <a:rPr lang="zh-TW" altLang="en-US" dirty="0"/>
              <a:t>買賣 </a:t>
            </a:r>
            <a:r>
              <a:rPr lang="en-US" altLang="zh-TW" dirty="0"/>
              <a:t>=</a:t>
            </a:r>
            <a:r>
              <a:rPr lang="zh-TW" altLang="en-US" dirty="0"/>
              <a:t> </a:t>
            </a:r>
            <a:r>
              <a:rPr lang="en-US" altLang="zh-TW" dirty="0"/>
              <a:t>0.285%)</a:t>
            </a:r>
          </a:p>
          <a:p>
            <a:pPr lvl="1"/>
            <a:r>
              <a:rPr lang="en-US" altLang="zh-TW" dirty="0"/>
              <a:t>ETF</a:t>
            </a:r>
            <a:r>
              <a:rPr lang="zh-TW" altLang="en-US" dirty="0"/>
              <a:t>交易稅 </a:t>
            </a:r>
            <a:r>
              <a:rPr lang="en-US" altLang="zh-TW" dirty="0"/>
              <a:t>:</a:t>
            </a:r>
            <a:r>
              <a:rPr lang="zh-TW" altLang="en-US" dirty="0"/>
              <a:t> </a:t>
            </a:r>
            <a:r>
              <a:rPr lang="en-US" altLang="zh-TW" dirty="0"/>
              <a:t>0.1%	(</a:t>
            </a:r>
            <a:r>
              <a:rPr lang="zh-TW" altLang="en-US" dirty="0"/>
              <a:t>買賣 </a:t>
            </a:r>
            <a:r>
              <a:rPr lang="en-US" altLang="zh-TW" dirty="0"/>
              <a:t>=</a:t>
            </a:r>
            <a:r>
              <a:rPr lang="zh-TW" altLang="en-US" dirty="0"/>
              <a:t> </a:t>
            </a:r>
            <a:r>
              <a:rPr lang="en-US" altLang="zh-TW" dirty="0"/>
              <a:t>0.2%)</a:t>
            </a:r>
          </a:p>
          <a:p>
            <a:pPr lvl="1"/>
            <a:r>
              <a:rPr lang="zh-TW" altLang="en-US" dirty="0"/>
              <a:t>成本 </a:t>
            </a:r>
            <a:r>
              <a:rPr lang="en-US" altLang="zh-TW" dirty="0"/>
              <a:t>:</a:t>
            </a:r>
            <a:r>
              <a:rPr lang="zh-TW" altLang="en-US" dirty="0"/>
              <a:t> </a:t>
            </a:r>
            <a:r>
              <a:rPr lang="en-US" altLang="zh-TW" dirty="0"/>
              <a:t>100%</a:t>
            </a:r>
          </a:p>
          <a:p>
            <a:endParaRPr lang="en-US" altLang="zh-TW" dirty="0"/>
          </a:p>
          <a:p>
            <a:pPr marL="285750" indent="-285750">
              <a:buFont typeface="Arial" panose="020B0604020202020204" pitchFamily="34" charset="0"/>
              <a:buChar char="•"/>
            </a:pPr>
            <a:r>
              <a:rPr lang="en-US" altLang="zh-TW" dirty="0"/>
              <a:t>ETF</a:t>
            </a:r>
            <a:r>
              <a:rPr lang="zh-TW" altLang="en-US" dirty="0"/>
              <a:t>賣出 </a:t>
            </a:r>
            <a:r>
              <a:rPr lang="en-US" altLang="zh-TW" dirty="0"/>
              <a:t>:</a:t>
            </a:r>
          </a:p>
          <a:p>
            <a:r>
              <a:rPr lang="en-US" altLang="zh-TW" sz="1050" dirty="0"/>
              <a:t>(</a:t>
            </a:r>
            <a:r>
              <a:rPr lang="zh-TW" altLang="en-US" sz="1050" dirty="0"/>
              <a:t>可使用借券</a:t>
            </a:r>
            <a:r>
              <a:rPr lang="en-US" altLang="zh-TW" sz="1050" dirty="0"/>
              <a:t>or</a:t>
            </a:r>
            <a:r>
              <a:rPr lang="zh-TW" altLang="en-US" sz="1050" dirty="0"/>
              <a:t>融券，因套利行為時間不固定，而借券出借人可以把借出的股票提前要回，所以這裡只考慮融券不考慮借券。</a:t>
            </a:r>
            <a:r>
              <a:rPr lang="en-US" altLang="zh-TW" sz="1050" dirty="0"/>
              <a:t>)</a:t>
            </a:r>
          </a:p>
          <a:p>
            <a:r>
              <a:rPr lang="zh-TW" altLang="en-US" dirty="0"/>
              <a:t>         借券手續費 </a:t>
            </a:r>
            <a:r>
              <a:rPr lang="en-US" altLang="zh-TW" dirty="0"/>
              <a:t>:</a:t>
            </a:r>
            <a:r>
              <a:rPr lang="zh-TW" altLang="en-US" dirty="0"/>
              <a:t> </a:t>
            </a:r>
            <a:r>
              <a:rPr lang="en-US" altLang="zh-TW" dirty="0"/>
              <a:t>0.1425%</a:t>
            </a:r>
            <a:r>
              <a:rPr lang="zh-TW" altLang="en-US" dirty="0"/>
              <a:t>  </a:t>
            </a:r>
            <a:r>
              <a:rPr lang="en-US" altLang="zh-TW" dirty="0"/>
              <a:t>(</a:t>
            </a:r>
            <a:r>
              <a:rPr lang="zh-TW" altLang="en-US" dirty="0"/>
              <a:t>買賣 </a:t>
            </a:r>
            <a:r>
              <a:rPr lang="en-US" altLang="zh-TW" dirty="0"/>
              <a:t>=</a:t>
            </a:r>
            <a:r>
              <a:rPr lang="zh-TW" altLang="en-US" dirty="0"/>
              <a:t> </a:t>
            </a:r>
            <a:r>
              <a:rPr lang="en-US" altLang="zh-TW" dirty="0"/>
              <a:t>0.285%)</a:t>
            </a:r>
          </a:p>
          <a:p>
            <a:r>
              <a:rPr lang="zh-TW" altLang="en-US" dirty="0"/>
              <a:t>         借券交易稅 </a:t>
            </a:r>
            <a:r>
              <a:rPr lang="en-US" altLang="zh-TW" dirty="0"/>
              <a:t>:</a:t>
            </a:r>
            <a:r>
              <a:rPr lang="zh-TW" altLang="en-US" dirty="0"/>
              <a:t> </a:t>
            </a:r>
            <a:r>
              <a:rPr lang="en-US" altLang="zh-TW" dirty="0"/>
              <a:t>0.3%</a:t>
            </a:r>
            <a:r>
              <a:rPr lang="zh-TW" altLang="en-US" dirty="0"/>
              <a:t>        </a:t>
            </a:r>
            <a:r>
              <a:rPr lang="en-US" altLang="zh-TW" dirty="0"/>
              <a:t>(</a:t>
            </a:r>
            <a:r>
              <a:rPr lang="zh-TW" altLang="en-US" dirty="0"/>
              <a:t>買賣 </a:t>
            </a:r>
            <a:r>
              <a:rPr lang="en-US" altLang="zh-TW" dirty="0"/>
              <a:t>=</a:t>
            </a:r>
            <a:r>
              <a:rPr lang="zh-TW" altLang="en-US" dirty="0"/>
              <a:t> </a:t>
            </a:r>
            <a:r>
              <a:rPr lang="en-US" altLang="zh-TW" dirty="0"/>
              <a:t>0.6%)</a:t>
            </a:r>
          </a:p>
          <a:p>
            <a:r>
              <a:rPr lang="zh-TW" altLang="en-US" dirty="0"/>
              <a:t>         借券費 </a:t>
            </a:r>
            <a:r>
              <a:rPr lang="en-US" altLang="zh-TW" dirty="0"/>
              <a:t>:</a:t>
            </a:r>
            <a:r>
              <a:rPr lang="zh-TW" altLang="en-US" dirty="0"/>
              <a:t> </a:t>
            </a:r>
            <a:r>
              <a:rPr lang="en-US" altLang="zh-TW" dirty="0"/>
              <a:t>0.08%</a:t>
            </a:r>
          </a:p>
          <a:p>
            <a:r>
              <a:rPr lang="zh-TW" altLang="en-US" dirty="0"/>
              <a:t>         元大融券利率 </a:t>
            </a:r>
            <a:r>
              <a:rPr lang="en-US" altLang="zh-TW" dirty="0"/>
              <a:t>:</a:t>
            </a:r>
            <a:r>
              <a:rPr lang="zh-TW" altLang="en-US" dirty="0"/>
              <a:t> </a:t>
            </a:r>
            <a:r>
              <a:rPr lang="en-US" altLang="zh-TW" dirty="0"/>
              <a:t>0.2%</a:t>
            </a:r>
            <a:r>
              <a:rPr lang="zh-TW" altLang="en-US" dirty="0"/>
              <a:t> * 天數 </a:t>
            </a:r>
            <a:r>
              <a:rPr lang="en-US" altLang="zh-TW" dirty="0"/>
              <a:t>/</a:t>
            </a:r>
            <a:r>
              <a:rPr lang="zh-TW" altLang="en-US" dirty="0"/>
              <a:t> </a:t>
            </a:r>
            <a:r>
              <a:rPr lang="en-US" altLang="zh-TW" dirty="0"/>
              <a:t>365</a:t>
            </a:r>
            <a:endParaRPr lang="zh-TW" altLang="en-US" dirty="0"/>
          </a:p>
        </p:txBody>
      </p:sp>
      <p:pic>
        <p:nvPicPr>
          <p:cNvPr id="5" name="圖片 4">
            <a:extLst>
              <a:ext uri="{FF2B5EF4-FFF2-40B4-BE49-F238E27FC236}">
                <a16:creationId xmlns:a16="http://schemas.microsoft.com/office/drawing/2014/main" id="{A96D4443-6254-4DE9-9E70-A41D10A2BB5B}"/>
              </a:ext>
            </a:extLst>
          </p:cNvPr>
          <p:cNvPicPr>
            <a:picLocks noChangeAspect="1"/>
          </p:cNvPicPr>
          <p:nvPr/>
        </p:nvPicPr>
        <p:blipFill rotWithShape="1">
          <a:blip r:embed="rId2"/>
          <a:srcRect l="8125" t="16111" r="68125" b="25833"/>
          <a:stretch/>
        </p:blipFill>
        <p:spPr>
          <a:xfrm>
            <a:off x="6271259" y="636270"/>
            <a:ext cx="5597237" cy="3848100"/>
          </a:xfrm>
          <a:prstGeom prst="rect">
            <a:avLst/>
          </a:prstGeom>
        </p:spPr>
      </p:pic>
      <p:sp>
        <p:nvSpPr>
          <p:cNvPr id="6" name="矩形 5">
            <a:extLst>
              <a:ext uri="{FF2B5EF4-FFF2-40B4-BE49-F238E27FC236}">
                <a16:creationId xmlns:a16="http://schemas.microsoft.com/office/drawing/2014/main" id="{D092E9D9-6F51-438E-9AA8-69CDF5E52665}"/>
              </a:ext>
            </a:extLst>
          </p:cNvPr>
          <p:cNvSpPr/>
          <p:nvPr/>
        </p:nvSpPr>
        <p:spPr>
          <a:xfrm>
            <a:off x="9224010" y="3922395"/>
            <a:ext cx="2143125" cy="4095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a:extLst>
              <a:ext uri="{FF2B5EF4-FFF2-40B4-BE49-F238E27FC236}">
                <a16:creationId xmlns:a16="http://schemas.microsoft.com/office/drawing/2014/main" id="{D9FC8FFE-812C-4823-B5EE-D203D5055D6B}"/>
              </a:ext>
            </a:extLst>
          </p:cNvPr>
          <p:cNvSpPr/>
          <p:nvPr/>
        </p:nvSpPr>
        <p:spPr>
          <a:xfrm>
            <a:off x="7391399" y="1049655"/>
            <a:ext cx="1912621" cy="18611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8" name="圖片 7">
            <a:extLst>
              <a:ext uri="{FF2B5EF4-FFF2-40B4-BE49-F238E27FC236}">
                <a16:creationId xmlns:a16="http://schemas.microsoft.com/office/drawing/2014/main" id="{61BBE7B3-02E6-4CA4-B686-D934DA8DE5FC}"/>
              </a:ext>
            </a:extLst>
          </p:cNvPr>
          <p:cNvPicPr>
            <a:picLocks noChangeAspect="1"/>
          </p:cNvPicPr>
          <p:nvPr/>
        </p:nvPicPr>
        <p:blipFill rotWithShape="1">
          <a:blip r:embed="rId3"/>
          <a:srcRect t="28000" r="71000" b="49111"/>
          <a:stretch/>
        </p:blipFill>
        <p:spPr>
          <a:xfrm>
            <a:off x="6286500" y="4853940"/>
            <a:ext cx="5046068" cy="1120140"/>
          </a:xfrm>
          <a:prstGeom prst="rect">
            <a:avLst/>
          </a:prstGeom>
        </p:spPr>
      </p:pic>
      <p:sp>
        <p:nvSpPr>
          <p:cNvPr id="9" name="矩形 8">
            <a:extLst>
              <a:ext uri="{FF2B5EF4-FFF2-40B4-BE49-F238E27FC236}">
                <a16:creationId xmlns:a16="http://schemas.microsoft.com/office/drawing/2014/main" id="{CD2F33F2-AFB8-41DF-B031-DDD09BF39CAD}"/>
              </a:ext>
            </a:extLst>
          </p:cNvPr>
          <p:cNvSpPr/>
          <p:nvPr/>
        </p:nvSpPr>
        <p:spPr>
          <a:xfrm>
            <a:off x="7098030" y="4989195"/>
            <a:ext cx="4133850" cy="4133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82494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A0BCC6-1F98-40EA-85B3-84AEF0B8711B}"/>
              </a:ext>
            </a:extLst>
          </p:cNvPr>
          <p:cNvSpPr>
            <a:spLocks noGrp="1"/>
          </p:cNvSpPr>
          <p:nvPr>
            <p:ph type="title"/>
          </p:nvPr>
        </p:nvSpPr>
        <p:spPr>
          <a:xfrm>
            <a:off x="703028" y="357174"/>
            <a:ext cx="7741257" cy="978645"/>
          </a:xfrm>
        </p:spPr>
        <p:txBody>
          <a:bodyPr/>
          <a:lstStyle/>
          <a:p>
            <a:r>
              <a:rPr lang="zh-TW" altLang="en-US" dirty="0"/>
              <a:t>資料</a:t>
            </a:r>
          </a:p>
        </p:txBody>
      </p:sp>
      <p:pic>
        <p:nvPicPr>
          <p:cNvPr id="10" name="圖片 9">
            <a:extLst>
              <a:ext uri="{FF2B5EF4-FFF2-40B4-BE49-F238E27FC236}">
                <a16:creationId xmlns:a16="http://schemas.microsoft.com/office/drawing/2014/main" id="{DF0E3FC1-DB9F-417B-AE67-2D21A2ECB025}"/>
              </a:ext>
            </a:extLst>
          </p:cNvPr>
          <p:cNvPicPr>
            <a:picLocks noChangeAspect="1"/>
          </p:cNvPicPr>
          <p:nvPr/>
        </p:nvPicPr>
        <p:blipFill rotWithShape="1">
          <a:blip r:embed="rId2"/>
          <a:srcRect t="222" r="71875" b="16889"/>
          <a:stretch/>
        </p:blipFill>
        <p:spPr>
          <a:xfrm>
            <a:off x="3055620" y="502919"/>
            <a:ext cx="7391400" cy="6126649"/>
          </a:xfrm>
          <a:prstGeom prst="rect">
            <a:avLst/>
          </a:prstGeom>
        </p:spPr>
      </p:pic>
      <p:sp>
        <p:nvSpPr>
          <p:cNvPr id="3" name="矩形 2">
            <a:extLst>
              <a:ext uri="{FF2B5EF4-FFF2-40B4-BE49-F238E27FC236}">
                <a16:creationId xmlns:a16="http://schemas.microsoft.com/office/drawing/2014/main" id="{16D53674-2D07-4809-A220-C90409CAA2D2}"/>
              </a:ext>
            </a:extLst>
          </p:cNvPr>
          <p:cNvSpPr/>
          <p:nvPr/>
        </p:nvSpPr>
        <p:spPr>
          <a:xfrm>
            <a:off x="5356860" y="1531620"/>
            <a:ext cx="495300" cy="470916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a:extLst>
              <a:ext uri="{FF2B5EF4-FFF2-40B4-BE49-F238E27FC236}">
                <a16:creationId xmlns:a16="http://schemas.microsoft.com/office/drawing/2014/main" id="{9958D0F1-77C4-4684-8C2F-D913A0C902AE}"/>
              </a:ext>
            </a:extLst>
          </p:cNvPr>
          <p:cNvSpPr/>
          <p:nvPr/>
        </p:nvSpPr>
        <p:spPr>
          <a:xfrm>
            <a:off x="7581900" y="1539240"/>
            <a:ext cx="495300" cy="470916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3" name="直線單箭頭接點 12">
            <a:extLst>
              <a:ext uri="{FF2B5EF4-FFF2-40B4-BE49-F238E27FC236}">
                <a16:creationId xmlns:a16="http://schemas.microsoft.com/office/drawing/2014/main" id="{946C741F-2F35-4E62-AE11-7EBDD2E1FAB2}"/>
              </a:ext>
            </a:extLst>
          </p:cNvPr>
          <p:cNvCxnSpPr/>
          <p:nvPr/>
        </p:nvCxnSpPr>
        <p:spPr>
          <a:xfrm flipV="1">
            <a:off x="8252460" y="1722120"/>
            <a:ext cx="0" cy="448818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52108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A0BCC6-1F98-40EA-85B3-84AEF0B8711B}"/>
              </a:ext>
            </a:extLst>
          </p:cNvPr>
          <p:cNvSpPr>
            <a:spLocks noGrp="1"/>
          </p:cNvSpPr>
          <p:nvPr>
            <p:ph type="title"/>
          </p:nvPr>
        </p:nvSpPr>
        <p:spPr>
          <a:xfrm>
            <a:off x="703028" y="357174"/>
            <a:ext cx="7741257" cy="978645"/>
          </a:xfrm>
        </p:spPr>
        <p:txBody>
          <a:bodyPr/>
          <a:lstStyle/>
          <a:p>
            <a:r>
              <a:rPr lang="zh-TW" altLang="en-US" dirty="0"/>
              <a:t>套利計算方法</a:t>
            </a:r>
          </a:p>
        </p:txBody>
      </p:sp>
      <p:sp>
        <p:nvSpPr>
          <p:cNvPr id="11" name="文字方塊 10">
            <a:extLst>
              <a:ext uri="{FF2B5EF4-FFF2-40B4-BE49-F238E27FC236}">
                <a16:creationId xmlns:a16="http://schemas.microsoft.com/office/drawing/2014/main" id="{2F81C655-4CB4-44BD-9279-B66F775E8087}"/>
              </a:ext>
            </a:extLst>
          </p:cNvPr>
          <p:cNvSpPr txBox="1"/>
          <p:nvPr/>
        </p:nvSpPr>
        <p:spPr>
          <a:xfrm>
            <a:off x="753055" y="1509423"/>
            <a:ext cx="5975405" cy="4801314"/>
          </a:xfrm>
          <a:prstGeom prst="rect">
            <a:avLst/>
          </a:prstGeom>
          <a:noFill/>
        </p:spPr>
        <p:txBody>
          <a:bodyPr wrap="square" rtlCol="0">
            <a:spAutoFit/>
          </a:bodyPr>
          <a:lstStyle/>
          <a:p>
            <a:pPr marL="342900" indent="-342900">
              <a:buFont typeface="+mj-lt"/>
              <a:buAutoNum type="arabicPeriod"/>
            </a:pPr>
            <a:r>
              <a:rPr lang="zh-TW" altLang="en-US" dirty="0"/>
              <a:t>賣出元大</a:t>
            </a:r>
            <a:r>
              <a:rPr lang="en-US" altLang="zh-TW" dirty="0"/>
              <a:t>ETF</a:t>
            </a:r>
            <a:r>
              <a:rPr lang="zh-TW" altLang="en-US" dirty="0"/>
              <a:t>，買入國泰</a:t>
            </a:r>
            <a:r>
              <a:rPr lang="en-US" altLang="zh-TW" dirty="0"/>
              <a:t>ETF</a:t>
            </a:r>
          </a:p>
          <a:p>
            <a:pPr marL="342900" indent="-342900">
              <a:buFont typeface="+mj-lt"/>
              <a:buAutoNum type="arabicPeriod"/>
            </a:pPr>
            <a:r>
              <a:rPr lang="zh-TW" altLang="en-US" dirty="0"/>
              <a:t>計算套利空間</a:t>
            </a:r>
            <a:r>
              <a:rPr lang="en-US" altLang="zh-TW" dirty="0"/>
              <a:t>(</a:t>
            </a:r>
            <a:r>
              <a:rPr lang="zh-TW" altLang="en-US" dirty="0"/>
              <a:t>不包含利息、手續費等單純考慮價差</a:t>
            </a:r>
            <a:r>
              <a:rPr lang="en-US" altLang="zh-TW" dirty="0"/>
              <a:t>)</a:t>
            </a:r>
          </a:p>
          <a:p>
            <a:r>
              <a:rPr lang="en-US" altLang="zh-TW" sz="1200" dirty="0"/>
              <a:t>	</a:t>
            </a:r>
            <a:r>
              <a:rPr lang="zh-TW" altLang="en-US" sz="1200" dirty="0"/>
              <a:t>套利空間 </a:t>
            </a:r>
            <a:r>
              <a:rPr lang="en-US" altLang="zh-TW" sz="1200" dirty="0"/>
              <a:t>= </a:t>
            </a:r>
            <a:r>
              <a:rPr lang="zh-TW" altLang="en-US" sz="1200" dirty="0"/>
              <a:t>溢價差百分比 </a:t>
            </a:r>
            <a:r>
              <a:rPr lang="en-US" altLang="zh-TW" sz="1200" dirty="0"/>
              <a:t>- </a:t>
            </a:r>
            <a:r>
              <a:rPr lang="zh-TW" altLang="en-US" sz="1200" dirty="0"/>
              <a:t>市價差百分比</a:t>
            </a:r>
            <a:endParaRPr lang="en-US" altLang="zh-TW" sz="1200" dirty="0"/>
          </a:p>
          <a:p>
            <a:r>
              <a:rPr lang="en-US" altLang="zh-TW" sz="1200" dirty="0"/>
              <a:t>	</a:t>
            </a:r>
            <a:r>
              <a:rPr lang="zh-TW" altLang="en-US" sz="1200" dirty="0"/>
              <a:t>市價差百分比 </a:t>
            </a:r>
            <a:r>
              <a:rPr lang="en-US" altLang="zh-TW" sz="1200" dirty="0"/>
              <a:t>=</a:t>
            </a:r>
            <a:r>
              <a:rPr lang="zh-TW" altLang="en-US" sz="1200" dirty="0"/>
              <a:t> （價差 </a:t>
            </a:r>
            <a:r>
              <a:rPr lang="en-US" altLang="zh-TW" sz="1200" dirty="0"/>
              <a:t>/ </a:t>
            </a:r>
            <a:r>
              <a:rPr lang="zh-TW" altLang="en-US" sz="1200" dirty="0"/>
              <a:t>基準值） * </a:t>
            </a:r>
            <a:r>
              <a:rPr lang="en-US" altLang="zh-TW" sz="1200" dirty="0"/>
              <a:t>100</a:t>
            </a:r>
          </a:p>
          <a:p>
            <a:r>
              <a:rPr lang="en-US" altLang="zh-TW" sz="1200" dirty="0"/>
              <a:t>	</a:t>
            </a:r>
            <a:r>
              <a:rPr lang="zh-TW" altLang="en-US" sz="1200" dirty="0"/>
              <a:t>* 價差取市價差 </a:t>
            </a:r>
            <a:r>
              <a:rPr lang="en-US" altLang="zh-TW" sz="1200" dirty="0"/>
              <a:t>=</a:t>
            </a:r>
            <a:r>
              <a:rPr lang="zh-TW" altLang="en-US" sz="1200" dirty="0"/>
              <a:t> 元大 </a:t>
            </a:r>
            <a:r>
              <a:rPr lang="en-US" altLang="zh-TW" sz="1200" dirty="0"/>
              <a:t>–</a:t>
            </a:r>
            <a:r>
              <a:rPr lang="zh-TW" altLang="en-US" sz="1200" dirty="0"/>
              <a:t> 國泰</a:t>
            </a:r>
            <a:endParaRPr lang="en-US" altLang="zh-TW" sz="1200" dirty="0"/>
          </a:p>
          <a:p>
            <a:r>
              <a:rPr lang="en-US" altLang="zh-TW" sz="1200" dirty="0"/>
              <a:t>	</a:t>
            </a:r>
            <a:r>
              <a:rPr lang="zh-TW" altLang="en-US" sz="1200" dirty="0"/>
              <a:t>* 基準值取元大市價</a:t>
            </a:r>
            <a:endParaRPr lang="en-US" altLang="zh-TW" sz="1200" dirty="0"/>
          </a:p>
          <a:p>
            <a:endParaRPr lang="en-US" altLang="zh-TW" sz="1200" dirty="0"/>
          </a:p>
          <a:p>
            <a:pPr marL="342900" indent="-342900">
              <a:buAutoNum type="arabicPeriod" startAt="3"/>
            </a:pPr>
            <a:r>
              <a:rPr lang="zh-TW" altLang="en-US" dirty="0"/>
              <a:t>買賣國泰</a:t>
            </a:r>
            <a:r>
              <a:rPr lang="en-US" altLang="zh-TW" dirty="0"/>
              <a:t>ETF</a:t>
            </a:r>
            <a:r>
              <a:rPr lang="zh-TW" altLang="en-US" dirty="0"/>
              <a:t>成本</a:t>
            </a:r>
            <a:r>
              <a:rPr lang="en-US" altLang="zh-TW" dirty="0"/>
              <a:t>:</a:t>
            </a:r>
            <a:r>
              <a:rPr lang="zh-TW" altLang="en-US" dirty="0"/>
              <a:t> </a:t>
            </a:r>
            <a:r>
              <a:rPr lang="en-US" altLang="zh-TW" dirty="0"/>
              <a:t>0.485%</a:t>
            </a:r>
          </a:p>
          <a:p>
            <a:pPr lvl="1"/>
            <a:r>
              <a:rPr lang="en-US" altLang="zh-TW" sz="2000" dirty="0"/>
              <a:t>	</a:t>
            </a:r>
            <a:r>
              <a:rPr lang="zh-TW" altLang="en-US" sz="1400" dirty="0"/>
              <a:t>*</a:t>
            </a:r>
            <a:r>
              <a:rPr lang="en-US" altLang="zh-TW" sz="1400" dirty="0"/>
              <a:t> 0.285%+0.2%=</a:t>
            </a:r>
            <a:r>
              <a:rPr lang="zh-TW" altLang="en-US" sz="1400" dirty="0"/>
              <a:t> </a:t>
            </a:r>
            <a:r>
              <a:rPr lang="en-US" altLang="zh-TW" sz="1400" dirty="0"/>
              <a:t>0.485%</a:t>
            </a:r>
            <a:r>
              <a:rPr lang="zh-TW" altLang="en-US" sz="1400" dirty="0"/>
              <a:t> </a:t>
            </a:r>
            <a:endParaRPr lang="en-US" altLang="zh-TW" sz="1400" dirty="0"/>
          </a:p>
          <a:p>
            <a:pPr lvl="1"/>
            <a:r>
              <a:rPr lang="en-US" altLang="zh-TW" sz="1400" dirty="0"/>
              <a:t>	</a:t>
            </a:r>
            <a:endParaRPr lang="en-US" altLang="zh-TW" dirty="0"/>
          </a:p>
          <a:p>
            <a:pPr marL="342900" indent="-342900">
              <a:buAutoNum type="arabicPeriod" startAt="4"/>
            </a:pPr>
            <a:r>
              <a:rPr lang="zh-TW" altLang="en-US" dirty="0"/>
              <a:t>賣出元大</a:t>
            </a:r>
            <a:r>
              <a:rPr lang="en-US" altLang="zh-TW" dirty="0"/>
              <a:t>ETF</a:t>
            </a:r>
            <a:r>
              <a:rPr lang="zh-TW" altLang="en-US" dirty="0"/>
              <a:t>成本</a:t>
            </a:r>
            <a:r>
              <a:rPr lang="en-US" altLang="zh-TW" dirty="0"/>
              <a:t>:</a:t>
            </a:r>
            <a:r>
              <a:rPr lang="zh-TW" altLang="en-US" dirty="0"/>
              <a:t> </a:t>
            </a:r>
            <a:r>
              <a:rPr lang="en-US" altLang="zh-TW" dirty="0"/>
              <a:t>0.965%</a:t>
            </a:r>
            <a:r>
              <a:rPr lang="zh-TW" altLang="en-US" dirty="0"/>
              <a:t> </a:t>
            </a:r>
            <a:r>
              <a:rPr lang="en-US" altLang="zh-TW" dirty="0"/>
              <a:t>+</a:t>
            </a:r>
            <a:r>
              <a:rPr lang="zh-TW" altLang="en-US" dirty="0"/>
              <a:t> </a:t>
            </a:r>
            <a:r>
              <a:rPr lang="en-US" altLang="zh-TW" dirty="0"/>
              <a:t>0.00054795%</a:t>
            </a:r>
            <a:r>
              <a:rPr lang="zh-TW" altLang="en-US" dirty="0"/>
              <a:t> * 天數</a:t>
            </a:r>
            <a:endParaRPr lang="en-US" altLang="zh-TW" dirty="0"/>
          </a:p>
          <a:p>
            <a:pPr lvl="2"/>
            <a:r>
              <a:rPr lang="zh-TW" altLang="en-US" sz="1400" dirty="0"/>
              <a:t>* 利率 </a:t>
            </a:r>
            <a:r>
              <a:rPr lang="en-US" altLang="zh-TW" sz="1400" dirty="0"/>
              <a:t>:</a:t>
            </a:r>
            <a:r>
              <a:rPr lang="zh-TW" altLang="en-US" sz="1400" dirty="0"/>
              <a:t> </a:t>
            </a:r>
            <a:r>
              <a:rPr lang="en-US" altLang="zh-TW" sz="1400" dirty="0"/>
              <a:t>0.2%</a:t>
            </a:r>
            <a:r>
              <a:rPr lang="zh-TW" altLang="en-US" sz="1400" dirty="0"/>
              <a:t> * 天數 </a:t>
            </a:r>
            <a:r>
              <a:rPr lang="en-US" altLang="zh-TW" sz="1400" dirty="0"/>
              <a:t>/</a:t>
            </a:r>
            <a:r>
              <a:rPr lang="zh-TW" altLang="en-US" sz="1400" dirty="0"/>
              <a:t> </a:t>
            </a:r>
            <a:r>
              <a:rPr lang="en-US" altLang="zh-TW" sz="1400" dirty="0"/>
              <a:t>365</a:t>
            </a:r>
            <a:r>
              <a:rPr lang="zh-TW" altLang="en-US" sz="1400" dirty="0"/>
              <a:t> </a:t>
            </a:r>
            <a:r>
              <a:rPr lang="en-US" altLang="zh-TW" sz="1400" dirty="0"/>
              <a:t>=</a:t>
            </a:r>
            <a:r>
              <a:rPr lang="zh-TW" altLang="en-US" sz="1400" dirty="0"/>
              <a:t> </a:t>
            </a:r>
            <a:r>
              <a:rPr lang="en-US" altLang="zh-TW" sz="1400" dirty="0"/>
              <a:t>0.00054795%</a:t>
            </a:r>
            <a:r>
              <a:rPr lang="zh-TW" altLang="en-US" sz="1400" dirty="0"/>
              <a:t> * 天數</a:t>
            </a:r>
            <a:endParaRPr lang="en-US" altLang="zh-TW" sz="1400" dirty="0"/>
          </a:p>
          <a:p>
            <a:pPr marL="1200150" lvl="2" indent="-285750">
              <a:buFont typeface="Arial" panose="020B0604020202020204" pitchFamily="34" charset="0"/>
              <a:buChar char="•"/>
            </a:pPr>
            <a:r>
              <a:rPr lang="en-US" altLang="zh-TW" sz="1400" dirty="0"/>
              <a:t>0.285%</a:t>
            </a:r>
            <a:r>
              <a:rPr lang="zh-TW" altLang="en-US" sz="1400" dirty="0"/>
              <a:t> </a:t>
            </a:r>
            <a:r>
              <a:rPr lang="en-US" altLang="zh-TW" sz="1400" dirty="0"/>
              <a:t>+</a:t>
            </a:r>
            <a:r>
              <a:rPr lang="zh-TW" altLang="en-US" sz="1400" dirty="0"/>
              <a:t> </a:t>
            </a:r>
            <a:r>
              <a:rPr lang="en-US" altLang="zh-TW" sz="1400" dirty="0"/>
              <a:t>0.6%</a:t>
            </a:r>
            <a:r>
              <a:rPr lang="zh-TW" altLang="en-US" sz="1400" dirty="0"/>
              <a:t> </a:t>
            </a:r>
            <a:r>
              <a:rPr lang="en-US" altLang="zh-TW" sz="1400" dirty="0"/>
              <a:t>+</a:t>
            </a:r>
            <a:r>
              <a:rPr lang="zh-TW" altLang="en-US" sz="1400" dirty="0"/>
              <a:t> </a:t>
            </a:r>
            <a:r>
              <a:rPr lang="en-US" altLang="zh-TW" sz="1400" dirty="0"/>
              <a:t>0.08%</a:t>
            </a:r>
            <a:r>
              <a:rPr lang="zh-TW" altLang="en-US" sz="1400" dirty="0"/>
              <a:t> </a:t>
            </a:r>
            <a:r>
              <a:rPr lang="en-US" altLang="zh-TW" sz="1400" dirty="0"/>
              <a:t>=</a:t>
            </a:r>
            <a:r>
              <a:rPr lang="zh-TW" altLang="en-US" sz="1400" dirty="0"/>
              <a:t> </a:t>
            </a:r>
            <a:r>
              <a:rPr lang="en-US" altLang="zh-TW" sz="1400" dirty="0"/>
              <a:t>0.965%</a:t>
            </a:r>
          </a:p>
          <a:p>
            <a:pPr marL="1200150" lvl="2" indent="-285750">
              <a:buFont typeface="Arial" panose="020B0604020202020204" pitchFamily="34" charset="0"/>
              <a:buChar char="•"/>
            </a:pPr>
            <a:endParaRPr lang="en-US" altLang="zh-TW" sz="1400" dirty="0"/>
          </a:p>
          <a:p>
            <a:pPr marL="342900" indent="-342900">
              <a:buAutoNum type="arabicPeriod" startAt="4"/>
            </a:pPr>
            <a:r>
              <a:rPr lang="zh-TW" altLang="en-US" dirty="0"/>
              <a:t>通膨利率 </a:t>
            </a:r>
            <a:r>
              <a:rPr lang="en-US" altLang="zh-TW" dirty="0"/>
              <a:t>: </a:t>
            </a:r>
            <a:r>
              <a:rPr lang="zh-TW" altLang="en-US" dirty="0"/>
              <a:t> </a:t>
            </a:r>
            <a:r>
              <a:rPr lang="en-US" altLang="zh-TW" dirty="0"/>
              <a:t>0.00713889%</a:t>
            </a:r>
            <a:r>
              <a:rPr lang="zh-TW" altLang="en-US" dirty="0"/>
              <a:t>* 天數</a:t>
            </a:r>
            <a:endParaRPr lang="en-US" altLang="zh-TW" dirty="0"/>
          </a:p>
          <a:p>
            <a:pPr lvl="1"/>
            <a:r>
              <a:rPr lang="en-US" altLang="zh-TW" dirty="0"/>
              <a:t>	</a:t>
            </a:r>
            <a:r>
              <a:rPr lang="zh-TW" altLang="en-US" sz="1200" dirty="0"/>
              <a:t>*</a:t>
            </a:r>
            <a:r>
              <a:rPr lang="en-US" altLang="zh-TW" sz="1200" dirty="0"/>
              <a:t>CPI</a:t>
            </a:r>
            <a:r>
              <a:rPr lang="zh-TW" altLang="en-US" sz="1200" dirty="0"/>
              <a:t> </a:t>
            </a:r>
            <a:r>
              <a:rPr lang="en-US" altLang="zh-TW" sz="1200" dirty="0"/>
              <a:t>2.57%</a:t>
            </a:r>
            <a:r>
              <a:rPr lang="zh-TW" altLang="en-US" sz="1200" dirty="0"/>
              <a:t> * 天數</a:t>
            </a:r>
            <a:r>
              <a:rPr lang="en-US" altLang="zh-TW" sz="1200" dirty="0"/>
              <a:t>/360</a:t>
            </a:r>
          </a:p>
          <a:p>
            <a:pPr lvl="1"/>
            <a:endParaRPr lang="en-US" altLang="zh-TW" sz="1400" dirty="0"/>
          </a:p>
          <a:p>
            <a:pPr marL="342900" indent="-342900">
              <a:buAutoNum type="arabicPeriod" startAt="4"/>
            </a:pPr>
            <a:r>
              <a:rPr lang="zh-TW" altLang="en-US" dirty="0">
                <a:solidFill>
                  <a:srgbClr val="FF0000"/>
                </a:solidFill>
              </a:rPr>
              <a:t>總成本 </a:t>
            </a:r>
            <a:r>
              <a:rPr lang="en-US" altLang="zh-TW" dirty="0">
                <a:solidFill>
                  <a:srgbClr val="FF0000"/>
                </a:solidFill>
              </a:rPr>
              <a:t>: </a:t>
            </a:r>
            <a:r>
              <a:rPr lang="zh-TW" altLang="en-US" dirty="0">
                <a:solidFill>
                  <a:srgbClr val="FF0000"/>
                </a:solidFill>
              </a:rPr>
              <a:t> </a:t>
            </a:r>
            <a:r>
              <a:rPr lang="en-US" altLang="zh-TW" dirty="0">
                <a:solidFill>
                  <a:srgbClr val="FF0000"/>
                </a:solidFill>
              </a:rPr>
              <a:t>1.45%</a:t>
            </a:r>
            <a:r>
              <a:rPr lang="zh-TW" altLang="en-US" dirty="0">
                <a:solidFill>
                  <a:srgbClr val="FF0000"/>
                </a:solidFill>
              </a:rPr>
              <a:t> </a:t>
            </a:r>
            <a:r>
              <a:rPr lang="en-US" altLang="zh-TW" dirty="0">
                <a:solidFill>
                  <a:srgbClr val="FF0000"/>
                </a:solidFill>
              </a:rPr>
              <a:t>+</a:t>
            </a:r>
            <a:r>
              <a:rPr lang="zh-TW" altLang="en-US" dirty="0">
                <a:solidFill>
                  <a:srgbClr val="FF0000"/>
                </a:solidFill>
              </a:rPr>
              <a:t> </a:t>
            </a:r>
            <a:r>
              <a:rPr lang="en-US" altLang="zh-TW" dirty="0">
                <a:solidFill>
                  <a:srgbClr val="FF0000"/>
                </a:solidFill>
              </a:rPr>
              <a:t>0.00768684%</a:t>
            </a:r>
            <a:r>
              <a:rPr lang="zh-TW" altLang="en-US" dirty="0">
                <a:solidFill>
                  <a:srgbClr val="FF0000"/>
                </a:solidFill>
              </a:rPr>
              <a:t> * 天數</a:t>
            </a:r>
            <a:endParaRPr lang="en-US" altLang="zh-TW" dirty="0">
              <a:solidFill>
                <a:srgbClr val="FF0000"/>
              </a:solidFill>
            </a:endParaRPr>
          </a:p>
          <a:p>
            <a:pPr lvl="1"/>
            <a:r>
              <a:rPr lang="en-US" altLang="zh-TW" dirty="0"/>
              <a:t>	</a:t>
            </a:r>
            <a:r>
              <a:rPr lang="zh-TW" altLang="en-US" sz="1200" dirty="0"/>
              <a:t>* </a:t>
            </a:r>
            <a:r>
              <a:rPr lang="en-US" altLang="zh-TW" sz="1200" dirty="0"/>
              <a:t>0.965%</a:t>
            </a:r>
            <a:r>
              <a:rPr lang="zh-TW" altLang="en-US" sz="1200" dirty="0"/>
              <a:t> </a:t>
            </a:r>
            <a:r>
              <a:rPr lang="en-US" altLang="zh-TW" sz="1200" dirty="0"/>
              <a:t>+</a:t>
            </a:r>
            <a:r>
              <a:rPr lang="zh-TW" altLang="en-US" sz="1200" dirty="0"/>
              <a:t> </a:t>
            </a:r>
            <a:r>
              <a:rPr lang="en-US" altLang="zh-TW" sz="1200" dirty="0"/>
              <a:t>0.485%</a:t>
            </a:r>
            <a:r>
              <a:rPr lang="zh-TW" altLang="en-US" sz="1200" dirty="0"/>
              <a:t> </a:t>
            </a:r>
            <a:r>
              <a:rPr lang="en-US" altLang="zh-TW" sz="1200" dirty="0"/>
              <a:t>=</a:t>
            </a:r>
            <a:r>
              <a:rPr lang="zh-TW" altLang="en-US" sz="1200" dirty="0"/>
              <a:t> </a:t>
            </a:r>
            <a:r>
              <a:rPr lang="en-US" altLang="zh-TW" sz="1200" dirty="0"/>
              <a:t>1.45%</a:t>
            </a:r>
          </a:p>
          <a:p>
            <a:pPr lvl="1"/>
            <a:r>
              <a:rPr lang="en-US" altLang="zh-TW" sz="1200" dirty="0"/>
              <a:t>	</a:t>
            </a:r>
            <a:r>
              <a:rPr lang="zh-TW" altLang="en-US" sz="1200" dirty="0"/>
              <a:t>* </a:t>
            </a:r>
            <a:r>
              <a:rPr lang="en-US" altLang="zh-TW" sz="1200" dirty="0"/>
              <a:t>0.00054795%</a:t>
            </a:r>
            <a:r>
              <a:rPr lang="zh-TW" altLang="en-US" sz="1200" dirty="0"/>
              <a:t> </a:t>
            </a:r>
            <a:r>
              <a:rPr lang="en-US" altLang="zh-TW" sz="1200" dirty="0"/>
              <a:t>+</a:t>
            </a:r>
            <a:r>
              <a:rPr lang="zh-TW" altLang="en-US" sz="1200" dirty="0"/>
              <a:t> </a:t>
            </a:r>
            <a:r>
              <a:rPr lang="en-US" altLang="zh-TW" sz="1200" dirty="0"/>
              <a:t>0.00713889</a:t>
            </a:r>
            <a:r>
              <a:rPr lang="zh-TW" altLang="en-US" sz="1200" dirty="0"/>
              <a:t> </a:t>
            </a:r>
            <a:r>
              <a:rPr lang="en-US" altLang="zh-TW" sz="1200" dirty="0"/>
              <a:t>=</a:t>
            </a:r>
            <a:r>
              <a:rPr lang="zh-TW" altLang="en-US" sz="1200" dirty="0"/>
              <a:t> </a:t>
            </a:r>
            <a:r>
              <a:rPr lang="en-US" altLang="zh-TW" sz="1200" dirty="0"/>
              <a:t>0.00768684%</a:t>
            </a:r>
          </a:p>
        </p:txBody>
      </p:sp>
      <p:pic>
        <p:nvPicPr>
          <p:cNvPr id="12" name="圖片 11">
            <a:extLst>
              <a:ext uri="{FF2B5EF4-FFF2-40B4-BE49-F238E27FC236}">
                <a16:creationId xmlns:a16="http://schemas.microsoft.com/office/drawing/2014/main" id="{E5DD1374-8AFA-42E6-8EE0-A5CC1F823155}"/>
              </a:ext>
            </a:extLst>
          </p:cNvPr>
          <p:cNvPicPr>
            <a:picLocks noChangeAspect="1"/>
          </p:cNvPicPr>
          <p:nvPr/>
        </p:nvPicPr>
        <p:blipFill>
          <a:blip r:embed="rId2"/>
          <a:stretch>
            <a:fillRect/>
          </a:stretch>
        </p:blipFill>
        <p:spPr>
          <a:xfrm>
            <a:off x="7368320" y="419100"/>
            <a:ext cx="3743484" cy="3104654"/>
          </a:xfrm>
          <a:prstGeom prst="rect">
            <a:avLst/>
          </a:prstGeom>
        </p:spPr>
      </p:pic>
      <p:pic>
        <p:nvPicPr>
          <p:cNvPr id="13" name="圖片 12">
            <a:extLst>
              <a:ext uri="{FF2B5EF4-FFF2-40B4-BE49-F238E27FC236}">
                <a16:creationId xmlns:a16="http://schemas.microsoft.com/office/drawing/2014/main" id="{3DAE4E02-7049-4422-8EF9-15A02A76CEA6}"/>
              </a:ext>
            </a:extLst>
          </p:cNvPr>
          <p:cNvPicPr>
            <a:picLocks noChangeAspect="1"/>
          </p:cNvPicPr>
          <p:nvPr/>
        </p:nvPicPr>
        <p:blipFill rotWithShape="1">
          <a:blip r:embed="rId3"/>
          <a:srcRect l="4688" t="30889" r="72250" b="32889"/>
          <a:stretch/>
        </p:blipFill>
        <p:spPr>
          <a:xfrm>
            <a:off x="6758940" y="3954779"/>
            <a:ext cx="5140556" cy="2270761"/>
          </a:xfrm>
          <a:prstGeom prst="rect">
            <a:avLst/>
          </a:prstGeom>
        </p:spPr>
      </p:pic>
      <p:sp>
        <p:nvSpPr>
          <p:cNvPr id="14" name="矩形 13">
            <a:extLst>
              <a:ext uri="{FF2B5EF4-FFF2-40B4-BE49-F238E27FC236}">
                <a16:creationId xmlns:a16="http://schemas.microsoft.com/office/drawing/2014/main" id="{90BC528A-1C65-4524-932C-017D8D7940C9}"/>
              </a:ext>
            </a:extLst>
          </p:cNvPr>
          <p:cNvSpPr/>
          <p:nvPr/>
        </p:nvSpPr>
        <p:spPr>
          <a:xfrm>
            <a:off x="7052310" y="4890135"/>
            <a:ext cx="4133850" cy="4133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47350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74E6CE-5EB5-4B50-8F27-E4096FE0A7C9}"/>
              </a:ext>
            </a:extLst>
          </p:cNvPr>
          <p:cNvSpPr>
            <a:spLocks noGrp="1"/>
          </p:cNvSpPr>
          <p:nvPr>
            <p:ph type="title"/>
          </p:nvPr>
        </p:nvSpPr>
        <p:spPr/>
        <p:txBody>
          <a:bodyPr/>
          <a:lstStyle/>
          <a:p>
            <a:r>
              <a:rPr lang="zh-TW" altLang="en-US" dirty="0"/>
              <a:t>整理後資料</a:t>
            </a:r>
          </a:p>
        </p:txBody>
      </p:sp>
      <p:pic>
        <p:nvPicPr>
          <p:cNvPr id="4" name="圖片 3">
            <a:extLst>
              <a:ext uri="{FF2B5EF4-FFF2-40B4-BE49-F238E27FC236}">
                <a16:creationId xmlns:a16="http://schemas.microsoft.com/office/drawing/2014/main" id="{458A1813-AFED-4CC7-883C-97C29FE48DF3}"/>
              </a:ext>
            </a:extLst>
          </p:cNvPr>
          <p:cNvPicPr>
            <a:picLocks noChangeAspect="1"/>
          </p:cNvPicPr>
          <p:nvPr/>
        </p:nvPicPr>
        <p:blipFill rotWithShape="1">
          <a:blip r:embed="rId2"/>
          <a:srcRect t="-2222" r="55625" b="5333"/>
          <a:stretch/>
        </p:blipFill>
        <p:spPr>
          <a:xfrm>
            <a:off x="1737360" y="1459048"/>
            <a:ext cx="8359140" cy="5133218"/>
          </a:xfrm>
          <a:prstGeom prst="rect">
            <a:avLst/>
          </a:prstGeom>
        </p:spPr>
      </p:pic>
      <p:cxnSp>
        <p:nvCxnSpPr>
          <p:cNvPr id="6" name="直線單箭頭接點 5">
            <a:extLst>
              <a:ext uri="{FF2B5EF4-FFF2-40B4-BE49-F238E27FC236}">
                <a16:creationId xmlns:a16="http://schemas.microsoft.com/office/drawing/2014/main" id="{2072EAC3-C25F-4604-A46D-D8911A94A47A}"/>
              </a:ext>
            </a:extLst>
          </p:cNvPr>
          <p:cNvCxnSpPr>
            <a:cxnSpLocks/>
          </p:cNvCxnSpPr>
          <p:nvPr/>
        </p:nvCxnSpPr>
        <p:spPr>
          <a:xfrm flipV="1">
            <a:off x="8465820" y="1447800"/>
            <a:ext cx="0" cy="5204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文字方塊 6">
            <a:extLst>
              <a:ext uri="{FF2B5EF4-FFF2-40B4-BE49-F238E27FC236}">
                <a16:creationId xmlns:a16="http://schemas.microsoft.com/office/drawing/2014/main" id="{E7B9AC1F-F607-47A8-9212-6129D1939000}"/>
              </a:ext>
            </a:extLst>
          </p:cNvPr>
          <p:cNvSpPr txBox="1"/>
          <p:nvPr/>
        </p:nvSpPr>
        <p:spPr>
          <a:xfrm>
            <a:off x="8191501" y="1043941"/>
            <a:ext cx="548640" cy="304800"/>
          </a:xfrm>
          <a:prstGeom prst="rect">
            <a:avLst/>
          </a:prstGeom>
          <a:noFill/>
          <a:ln>
            <a:solidFill>
              <a:schemeClr val="tx1"/>
            </a:solidFill>
          </a:ln>
        </p:spPr>
        <p:txBody>
          <a:bodyPr wrap="square" rtlCol="0">
            <a:spAutoFit/>
          </a:bodyPr>
          <a:lstStyle/>
          <a:p>
            <a:r>
              <a:rPr lang="zh-TW" altLang="en-US" sz="1400" dirty="0"/>
              <a:t>一年</a:t>
            </a:r>
          </a:p>
        </p:txBody>
      </p:sp>
      <p:cxnSp>
        <p:nvCxnSpPr>
          <p:cNvPr id="10" name="直線單箭頭接點 9">
            <a:extLst>
              <a:ext uri="{FF2B5EF4-FFF2-40B4-BE49-F238E27FC236}">
                <a16:creationId xmlns:a16="http://schemas.microsoft.com/office/drawing/2014/main" id="{9815766E-DAF6-4EF6-AE16-1003034D9F17}"/>
              </a:ext>
            </a:extLst>
          </p:cNvPr>
          <p:cNvCxnSpPr>
            <a:cxnSpLocks/>
          </p:cNvCxnSpPr>
          <p:nvPr/>
        </p:nvCxnSpPr>
        <p:spPr>
          <a:xfrm>
            <a:off x="5943600" y="2369820"/>
            <a:ext cx="42519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字方塊 11">
            <a:extLst>
              <a:ext uri="{FF2B5EF4-FFF2-40B4-BE49-F238E27FC236}">
                <a16:creationId xmlns:a16="http://schemas.microsoft.com/office/drawing/2014/main" id="{187A22C2-2E1B-40C1-9BFC-00C5F54084BA}"/>
              </a:ext>
            </a:extLst>
          </p:cNvPr>
          <p:cNvSpPr txBox="1"/>
          <p:nvPr/>
        </p:nvSpPr>
        <p:spPr>
          <a:xfrm>
            <a:off x="10203180" y="2202180"/>
            <a:ext cx="816249" cy="307777"/>
          </a:xfrm>
          <a:prstGeom prst="rect">
            <a:avLst/>
          </a:prstGeom>
          <a:noFill/>
          <a:ln>
            <a:solidFill>
              <a:schemeClr val="tx1"/>
            </a:solidFill>
          </a:ln>
        </p:spPr>
        <p:txBody>
          <a:bodyPr wrap="none" rtlCol="0">
            <a:spAutoFit/>
          </a:bodyPr>
          <a:lstStyle/>
          <a:p>
            <a:r>
              <a:rPr lang="zh-TW" altLang="en-US" sz="1400" dirty="0"/>
              <a:t>天數</a:t>
            </a:r>
            <a:r>
              <a:rPr lang="en-US" altLang="zh-TW" sz="1400" dirty="0"/>
              <a:t>+50</a:t>
            </a:r>
          </a:p>
        </p:txBody>
      </p:sp>
      <p:sp>
        <p:nvSpPr>
          <p:cNvPr id="14" name="矩形 13">
            <a:extLst>
              <a:ext uri="{FF2B5EF4-FFF2-40B4-BE49-F238E27FC236}">
                <a16:creationId xmlns:a16="http://schemas.microsoft.com/office/drawing/2014/main" id="{7E9002F1-B9CF-4195-8AF7-175B202A192F}"/>
              </a:ext>
            </a:extLst>
          </p:cNvPr>
          <p:cNvSpPr/>
          <p:nvPr/>
        </p:nvSpPr>
        <p:spPr>
          <a:xfrm>
            <a:off x="5608320" y="2209800"/>
            <a:ext cx="4450080" cy="43205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967437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74E6CE-5EB5-4B50-8F27-E4096FE0A7C9}"/>
              </a:ext>
            </a:extLst>
          </p:cNvPr>
          <p:cNvSpPr>
            <a:spLocks noGrp="1"/>
          </p:cNvSpPr>
          <p:nvPr>
            <p:ph type="title"/>
          </p:nvPr>
        </p:nvSpPr>
        <p:spPr/>
        <p:txBody>
          <a:bodyPr/>
          <a:lstStyle/>
          <a:p>
            <a:r>
              <a:rPr lang="zh-TW" altLang="en-US" dirty="0"/>
              <a:t>套利分析 </a:t>
            </a:r>
            <a:r>
              <a:rPr lang="en-US" altLang="zh-TW" dirty="0"/>
              <a:t>:</a:t>
            </a:r>
            <a:endParaRPr lang="zh-TW" altLang="en-US" dirty="0"/>
          </a:p>
        </p:txBody>
      </p:sp>
      <p:pic>
        <p:nvPicPr>
          <p:cNvPr id="3" name="圖片 2">
            <a:extLst>
              <a:ext uri="{FF2B5EF4-FFF2-40B4-BE49-F238E27FC236}">
                <a16:creationId xmlns:a16="http://schemas.microsoft.com/office/drawing/2014/main" id="{7C14FFC3-07FA-4277-8C39-805A80BE96B9}"/>
              </a:ext>
            </a:extLst>
          </p:cNvPr>
          <p:cNvPicPr>
            <a:picLocks noChangeAspect="1"/>
          </p:cNvPicPr>
          <p:nvPr/>
        </p:nvPicPr>
        <p:blipFill>
          <a:blip r:embed="rId2"/>
          <a:stretch>
            <a:fillRect/>
          </a:stretch>
        </p:blipFill>
        <p:spPr>
          <a:xfrm>
            <a:off x="8321040" y="589544"/>
            <a:ext cx="3289194" cy="1994236"/>
          </a:xfrm>
          <a:prstGeom prst="rect">
            <a:avLst/>
          </a:prstGeom>
        </p:spPr>
      </p:pic>
      <p:sp>
        <p:nvSpPr>
          <p:cNvPr id="5" name="文字方塊 4">
            <a:extLst>
              <a:ext uri="{FF2B5EF4-FFF2-40B4-BE49-F238E27FC236}">
                <a16:creationId xmlns:a16="http://schemas.microsoft.com/office/drawing/2014/main" id="{8FDDC059-89C6-426F-9334-D3450B9266AB}"/>
              </a:ext>
            </a:extLst>
          </p:cNvPr>
          <p:cNvSpPr txBox="1"/>
          <p:nvPr/>
        </p:nvSpPr>
        <p:spPr>
          <a:xfrm>
            <a:off x="807720" y="1615440"/>
            <a:ext cx="7147560" cy="3416320"/>
          </a:xfrm>
          <a:prstGeom prst="rect">
            <a:avLst/>
          </a:prstGeom>
          <a:noFill/>
        </p:spPr>
        <p:txBody>
          <a:bodyPr wrap="square" rtlCol="0">
            <a:spAutoFit/>
          </a:bodyPr>
          <a:lstStyle/>
          <a:p>
            <a:pPr marL="342900" indent="-342900">
              <a:buAutoNum type="arabicPeriod"/>
            </a:pPr>
            <a:r>
              <a:rPr lang="zh-TW" altLang="en-US" dirty="0"/>
              <a:t>套利可能 </a:t>
            </a:r>
            <a:r>
              <a:rPr lang="en-US" altLang="zh-TW" dirty="0"/>
              <a:t>:</a:t>
            </a:r>
            <a:r>
              <a:rPr lang="zh-TW" altLang="en-US" dirty="0"/>
              <a:t> </a:t>
            </a:r>
            <a:r>
              <a:rPr lang="en-US" altLang="zh-TW" dirty="0"/>
              <a:t>	</a:t>
            </a:r>
            <a:r>
              <a:rPr lang="zh-TW" altLang="en-US" dirty="0"/>
              <a:t> 可能</a:t>
            </a:r>
            <a:endParaRPr lang="en-US" altLang="zh-TW" dirty="0"/>
          </a:p>
          <a:p>
            <a:pPr marL="342900" indent="-342900">
              <a:buAutoNum type="arabicPeriod"/>
            </a:pPr>
            <a:r>
              <a:rPr lang="zh-TW" altLang="en-US" dirty="0"/>
              <a:t>條件 </a:t>
            </a:r>
            <a:r>
              <a:rPr lang="en-US" altLang="zh-TW" dirty="0"/>
              <a:t>:</a:t>
            </a:r>
            <a:r>
              <a:rPr lang="zh-TW" altLang="en-US" dirty="0"/>
              <a:t> </a:t>
            </a:r>
            <a:r>
              <a:rPr lang="en-US" altLang="zh-TW" dirty="0"/>
              <a:t>	</a:t>
            </a:r>
            <a:r>
              <a:rPr lang="zh-TW" altLang="en-US" dirty="0"/>
              <a:t> 價格需要在</a:t>
            </a:r>
            <a:r>
              <a:rPr lang="en-US" altLang="zh-TW" dirty="0"/>
              <a:t>310</a:t>
            </a:r>
            <a:r>
              <a:rPr lang="zh-TW" altLang="en-US" dirty="0"/>
              <a:t>天內收斂至最小</a:t>
            </a:r>
            <a:endParaRPr lang="en-US" altLang="zh-TW" dirty="0"/>
          </a:p>
          <a:p>
            <a:pPr marL="342900" indent="-342900">
              <a:buAutoNum type="arabicPeriod"/>
            </a:pPr>
            <a:r>
              <a:rPr lang="zh-TW" altLang="en-US" dirty="0"/>
              <a:t>最高可能獲利</a:t>
            </a:r>
            <a:r>
              <a:rPr lang="en-US" altLang="zh-TW" dirty="0"/>
              <a:t>:</a:t>
            </a:r>
            <a:r>
              <a:rPr lang="zh-TW" altLang="en-US" dirty="0"/>
              <a:t>  </a:t>
            </a:r>
            <a:r>
              <a:rPr lang="en-US" altLang="zh-TW" dirty="0"/>
              <a:t>4/18</a:t>
            </a:r>
            <a:r>
              <a:rPr lang="zh-TW" altLang="en-US" dirty="0"/>
              <a:t>套利</a:t>
            </a:r>
            <a:r>
              <a:rPr lang="en-US" altLang="zh-TW" dirty="0"/>
              <a:t>10</a:t>
            </a:r>
            <a:r>
              <a:rPr lang="zh-TW" altLang="en-US" dirty="0"/>
              <a:t>天內收斂獲利</a:t>
            </a:r>
            <a:r>
              <a:rPr lang="en-US" altLang="zh-TW" dirty="0"/>
              <a:t>3.40%</a:t>
            </a:r>
          </a:p>
          <a:p>
            <a:pPr marL="342900" indent="-342900">
              <a:buAutoNum type="arabicPeriod"/>
            </a:pPr>
            <a:r>
              <a:rPr lang="zh-TW" altLang="en-US" dirty="0"/>
              <a:t>分析 </a:t>
            </a:r>
            <a:r>
              <a:rPr lang="en-US" altLang="zh-TW" dirty="0"/>
              <a:t>:</a:t>
            </a:r>
          </a:p>
          <a:p>
            <a:r>
              <a:rPr lang="en-US" altLang="zh-TW" dirty="0"/>
              <a:t>	</a:t>
            </a:r>
            <a:r>
              <a:rPr lang="zh-TW" altLang="en-US" dirty="0"/>
              <a:t>可以從資料分析上看出，在此套利行為確實是有可能獲利的但因為兩個成本致使套利行為可能出現虧損，其為通膨利率與融券利率，這兩個成本會因天數的增加而影響很大，在到了</a:t>
            </a:r>
            <a:r>
              <a:rPr lang="en-US" altLang="zh-TW" dirty="0"/>
              <a:t>1</a:t>
            </a:r>
            <a:r>
              <a:rPr lang="zh-TW" altLang="en-US" dirty="0"/>
              <a:t>年的部分時可以看到基本上獲利的機會已經減小非常之多了。</a:t>
            </a:r>
            <a:endParaRPr lang="en-US" altLang="zh-TW" dirty="0"/>
          </a:p>
          <a:p>
            <a:r>
              <a:rPr lang="en-US" altLang="zh-TW" dirty="0"/>
              <a:t>	20</a:t>
            </a:r>
            <a:r>
              <a:rPr lang="zh-TW" altLang="en-US" dirty="0"/>
              <a:t>年期債券持有人通常都是抱到底，這可能使價格收斂的並不會有預期的速度，所以這個套利行為雖然是有可能獲利的，但卻是有風險的，我認為，套利的初衷就是無風險套利，而這個套利行為已經包含了ㄧ些風險上的問題，所以這個機會還是不值得套利的。</a:t>
            </a:r>
            <a:endParaRPr lang="en-US" altLang="zh-TW" dirty="0"/>
          </a:p>
        </p:txBody>
      </p:sp>
    </p:spTree>
    <p:extLst>
      <p:ext uri="{BB962C8B-B14F-4D97-AF65-F5344CB8AC3E}">
        <p14:creationId xmlns:p14="http://schemas.microsoft.com/office/powerpoint/2010/main" val="2499247342"/>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274</TotalTime>
  <Words>511</Words>
  <Application>Microsoft Office PowerPoint</Application>
  <PresentationFormat>寬螢幕</PresentationFormat>
  <Paragraphs>49</Paragraphs>
  <Slides>7</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7</vt:i4>
      </vt:variant>
    </vt:vector>
  </HeadingPairs>
  <TitlesOfParts>
    <vt:vector size="12" baseType="lpstr">
      <vt:lpstr>新細明體</vt:lpstr>
      <vt:lpstr>Arial</vt:lpstr>
      <vt:lpstr>Calibri</vt:lpstr>
      <vt:lpstr>Calibri Light</vt:lpstr>
      <vt:lpstr>Office 佈景主題</vt:lpstr>
      <vt:lpstr>美債ETF套利</vt:lpstr>
      <vt:lpstr>PowerPoint 簡報</vt:lpstr>
      <vt:lpstr>台股交易成本規則</vt:lpstr>
      <vt:lpstr>資料</vt:lpstr>
      <vt:lpstr>套利計算方法</vt:lpstr>
      <vt:lpstr>整理後資料</vt:lpstr>
      <vt:lpstr>套利分析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美債ETF套利</dc:title>
  <dc:creator>simon</dc:creator>
  <cp:lastModifiedBy>simon</cp:lastModifiedBy>
  <cp:revision>14</cp:revision>
  <dcterms:created xsi:type="dcterms:W3CDTF">2023-06-25T09:42:45Z</dcterms:created>
  <dcterms:modified xsi:type="dcterms:W3CDTF">2023-06-25T14:17:03Z</dcterms:modified>
</cp:coreProperties>
</file>

<file path=docProps/thumbnail.jpeg>
</file>